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7" r:id="rId10"/>
    <p:sldId id="268" r:id="rId11"/>
    <p:sldId id="269" r:id="rId12"/>
    <p:sldId id="263" r:id="rId13"/>
    <p:sldId id="270" r:id="rId14"/>
    <p:sldId id="271" r:id="rId15"/>
    <p:sldId id="272" r:id="rId16"/>
    <p:sldId id="273" r:id="rId17"/>
    <p:sldId id="274" r:id="rId18"/>
    <p:sldId id="275" r:id="rId19"/>
    <p:sldId id="264" r:id="rId20"/>
    <p:sldId id="26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7F9770-77AC-4AAD-B4A7-B8BA72C77B92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D97820-F6EE-48EC-8B15-0692DD53B5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315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5A0622-DBC8-74C4-D6C9-9D7229F3C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978766D-7685-D1A8-C8B4-A676F2D33A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685BCD-5EC9-9FC1-8D09-2781F33B7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C2CC-DE8E-49BE-A5BE-14225FBC19B7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729A53-A0DB-2F6C-A4A4-982A0B66D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7C867B-697F-C2ED-895E-3123CE671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26C6-0C97-4456-98DB-29A99AD030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160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94E9D9-4592-6BE9-849F-483C58971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73A88C8-528E-104E-82BC-501B645C69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9C74A7-F1FB-D287-2CF7-8C1902E32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C2CC-DE8E-49BE-A5BE-14225FBC19B7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BE1165-DEB4-A172-F841-6898552D4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418C07-FC7A-02B8-62B7-35F8556FB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26C6-0C97-4456-98DB-29A99AD030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85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994929B-9767-BC3E-DE46-C315465FF6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1AC13BA-5B90-190B-17E4-51CF16F6C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8FA886-0DE3-7506-636C-4087E6978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C2CC-DE8E-49BE-A5BE-14225FBC19B7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D38462-FEAF-F0DE-8801-C6A0E92B9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890895-E45B-B5E9-450E-53BEC468A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26C6-0C97-4456-98DB-29A99AD030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169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AD59D5-915E-1148-4224-3B7255EAA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AF71D9-3856-F6EC-81B5-A8C727694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0026CF-4751-4C21-41EB-CDB88301C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C2CC-DE8E-49BE-A5BE-14225FBC19B7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2B5483-F5F1-2764-AD9E-CC4D2CA1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BE3EEF-0185-F639-6DA1-ED6800505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26C6-0C97-4456-98DB-29A99AD030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449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D90A5F-2F9C-73B3-F566-3684E89FC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DD8CA9-A7CC-55A5-CDE2-52E0D126D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B9BF3B-AE1F-3086-27F3-50D77A9BE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C2CC-DE8E-49BE-A5BE-14225FBC19B7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9A0DD7-1268-6C83-92E7-739E8AA05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5DA91F-BF35-1999-4E09-47B99E4BB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26C6-0C97-4456-98DB-29A99AD030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693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2D5121-A580-2EC0-6BB0-29C9327C4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D67000-EC49-4B4D-26D7-4FA662FE19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AD531CD-9DE2-7527-F0A8-60D21634C6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D83E14-5E8E-3627-5066-69075C343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C2CC-DE8E-49BE-A5BE-14225FBC19B7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C89BC31-B3C3-6537-9660-138A15B4A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C459BD7-FC19-AAFA-1530-33056F062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26C6-0C97-4456-98DB-29A99AD030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683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F2206E-8F49-2E8E-51DF-E842696B9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DACBA5-4F54-2C73-2A3E-6C4798A49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9106D6D-9ED2-ECED-542F-B3605BDF8B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7E083C4-2CEB-7FA0-FF08-2733D33122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C181015-F8F1-2D0D-84B6-84E2D37C47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C4F3A44-33D1-04F8-2A88-B2D78CC6E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C2CC-DE8E-49BE-A5BE-14225FBC19B7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9CFB664-A897-0082-25C4-F3156F474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097207B-61C2-7FD3-5B75-12CED44D3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26C6-0C97-4456-98DB-29A99AD030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287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99C1D5-C4BE-9EA9-403D-426A6E9F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8E1755D-96A2-9DA9-6C7E-4470A97B1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C2CC-DE8E-49BE-A5BE-14225FBC19B7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206714-F726-A17E-9691-8511B880F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22696C3-1E07-5D1F-6B01-2FC145A86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26C6-0C97-4456-98DB-29A99AD030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88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3883294-2F2E-7C0E-63F7-AB71D9D76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C2CC-DE8E-49BE-A5BE-14225FBC19B7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7F2503A-CB03-3F53-B8E5-C3916D280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EA4CCE-7A09-0FA6-3ED5-B5502176A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26C6-0C97-4456-98DB-29A99AD030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390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CF872D-FFAE-8EFF-3FBA-46334D05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360D93-CAD1-833D-9F8C-93D902513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C52EC0E-2129-6326-DF47-BFB4348CB7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CAEB8E-F86C-ADAC-A99C-0ABA81534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C2CC-DE8E-49BE-A5BE-14225FBC19B7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9BF8A5-31FE-0E8C-D920-AD0C32BE5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EC63CD1-1091-C28D-72DE-B70C91A23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26C6-0C97-4456-98DB-29A99AD030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25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FD933B-AD06-439D-5A34-E7A866483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2E9C250-CD7D-ACF1-A94C-B37EFB8FD4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9158A93-3CD6-2D87-D41E-5B01455E3D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1FAC7BB-0794-96F0-5CEA-8E365393B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C2CC-DE8E-49BE-A5BE-14225FBC19B7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2577A4-EC01-588E-CD59-543306AAB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882AE9-4DD7-14DA-DD8E-D7BAA2AFA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26C6-0C97-4456-98DB-29A99AD030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661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1224B6E-EA4C-DA8D-8EEE-DBAD5BCF6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FBCFEF-A2DF-7B41-1188-CD5180BAC2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5EA06D-E537-8065-03DC-3BC1BE5466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7C2CC-DE8E-49BE-A5BE-14225FBC19B7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EF7E7D-6EDB-22E6-01CD-4518BCA9A2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3FCA4C-4208-7B91-51EB-EBECEF3C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F26C6-0C97-4456-98DB-29A99AD030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5763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36FC0D0-F9B9-2FC1-F336-8F4F69825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96" y="79001"/>
            <a:ext cx="7019925" cy="50863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09158A-5BD5-5B37-2886-69006EE28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96" y="5388349"/>
            <a:ext cx="8220075" cy="139065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8ED1587-78A5-F1A9-0488-9442A5645733}"/>
              </a:ext>
            </a:extLst>
          </p:cNvPr>
          <p:cNvSpPr txBox="1"/>
          <p:nvPr/>
        </p:nvSpPr>
        <p:spPr>
          <a:xfrm>
            <a:off x="8749553" y="5432612"/>
            <a:ext cx="2393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^</a:t>
            </a:r>
            <a:r>
              <a:rPr lang="zh-CN" altLang="en-US"/>
              <a:t>相同为</a:t>
            </a:r>
            <a:r>
              <a:rPr lang="en-US" altLang="zh-CN"/>
              <a:t>0</a:t>
            </a:r>
            <a:r>
              <a:rPr lang="zh-CN" altLang="en-US"/>
              <a:t>，不同为</a:t>
            </a:r>
            <a:r>
              <a:rPr lang="en-US" altLang="zh-CN"/>
              <a:t>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632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707FE-4832-05B0-55D3-4D0C1CE4A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F21B788-6C6B-34AC-10A8-300B4B047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06" y="286871"/>
            <a:ext cx="8525103" cy="587188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7993101-9D49-8DD0-F939-A9039706D65F}"/>
              </a:ext>
            </a:extLst>
          </p:cNvPr>
          <p:cNvSpPr txBox="1"/>
          <p:nvPr/>
        </p:nvSpPr>
        <p:spPr>
          <a:xfrm>
            <a:off x="9072282" y="672353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牛皮，我第一次听说交换可以这样理解，从向量的角度。</a:t>
            </a:r>
          </a:p>
        </p:txBody>
      </p:sp>
    </p:spTree>
    <p:extLst>
      <p:ext uri="{BB962C8B-B14F-4D97-AF65-F5344CB8AC3E}">
        <p14:creationId xmlns:p14="http://schemas.microsoft.com/office/powerpoint/2010/main" val="2225510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4E0BF-3F2E-DE0E-9175-18729D56D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1A19408-389D-D003-F10F-2DFBA8D6E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94" y="430306"/>
            <a:ext cx="4069812" cy="24115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EE8CFF0-2ECE-FCEB-E81B-B152770A458B}"/>
              </a:ext>
            </a:extLst>
          </p:cNvPr>
          <p:cNvSpPr txBox="1"/>
          <p:nvPr/>
        </p:nvSpPr>
        <p:spPr>
          <a:xfrm>
            <a:off x="528918" y="3059668"/>
            <a:ext cx="294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牛皮，乘法交换律。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1F56770-F3FC-0BED-917A-8256F2925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576" y="370865"/>
            <a:ext cx="3559341" cy="253038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E3E85CF-C383-1DA9-BFE7-58841B6F59EC}"/>
              </a:ext>
            </a:extLst>
          </p:cNvPr>
          <p:cNvSpPr txBox="1"/>
          <p:nvPr/>
        </p:nvSpPr>
        <p:spPr>
          <a:xfrm>
            <a:off x="4796117" y="3136758"/>
            <a:ext cx="3747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牛皮，乘法结合律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186F8A6-1B41-07C1-C955-E2A901FFF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18" y="3506090"/>
            <a:ext cx="9189944" cy="307150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23CF334-7CB7-F5BC-6534-E0E0EB792496}"/>
              </a:ext>
            </a:extLst>
          </p:cNvPr>
          <p:cNvSpPr txBox="1"/>
          <p:nvPr/>
        </p:nvSpPr>
        <p:spPr>
          <a:xfrm>
            <a:off x="8686800" y="1757082"/>
            <a:ext cx="30390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所有满足这些定理的都在同一向量空间中。</a:t>
            </a:r>
            <a:endParaRPr lang="en-US" altLang="zh-CN"/>
          </a:p>
          <a:p>
            <a:r>
              <a:rPr lang="zh-CN" altLang="en-US"/>
              <a:t>强度光源震动，都能被当作向量。</a:t>
            </a:r>
          </a:p>
        </p:txBody>
      </p:sp>
    </p:spTree>
    <p:extLst>
      <p:ext uri="{BB962C8B-B14F-4D97-AF65-F5344CB8AC3E}">
        <p14:creationId xmlns:p14="http://schemas.microsoft.com/office/powerpoint/2010/main" val="3262440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F1EB4-80CE-E7A6-9F46-0952A30F8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678225C-80A1-C323-799C-376AD0CAEB27}"/>
              </a:ext>
            </a:extLst>
          </p:cNvPr>
          <p:cNvSpPr txBox="1"/>
          <p:nvPr/>
        </p:nvSpPr>
        <p:spPr>
          <a:xfrm>
            <a:off x="546846" y="259976"/>
            <a:ext cx="5871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Functions as vectors</a:t>
            </a:r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9F5F35-F71D-B862-68B0-B008C92C8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1" y="629308"/>
            <a:ext cx="12192000" cy="295081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67D6F83-B0A1-B5B1-A77C-17AF34F2EF6E}"/>
              </a:ext>
            </a:extLst>
          </p:cNvPr>
          <p:cNvSpPr txBox="1"/>
          <p:nvPr/>
        </p:nvSpPr>
        <p:spPr>
          <a:xfrm>
            <a:off x="116540" y="3697052"/>
            <a:ext cx="7987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函数的加法结合律。乘法（振幅</a:t>
            </a:r>
            <a:r>
              <a:rPr lang="en-US" altLang="zh-CN"/>
              <a:t>A).</a:t>
            </a:r>
            <a:r>
              <a:rPr lang="zh-CN" altLang="en-US"/>
              <a:t>实数轴上的函数，也是在向量空间上。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4AE3284-07A7-EB2D-E6D7-732F8CF0A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718" y="4183311"/>
            <a:ext cx="100584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77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87919-53A3-2071-A709-9297D674D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53F874F-A0A4-BB91-4D62-3125E5E82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88" y="216273"/>
            <a:ext cx="7801594" cy="22938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9ECD44-4F92-9C80-0CE0-1FFCF00C2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96" y="3004560"/>
            <a:ext cx="4454058" cy="268664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671B53B-5106-E5A1-18EB-8E2475CC0556}"/>
              </a:ext>
            </a:extLst>
          </p:cNvPr>
          <p:cNvSpPr txBox="1"/>
          <p:nvPr/>
        </p:nvSpPr>
        <p:spPr>
          <a:xfrm>
            <a:off x="5934635" y="3316941"/>
            <a:ext cx="22255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方向和大小。用于描述一个向量。其中范数被用来描述大小，而且有多种描述方式。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1A0073C-B7BD-58DA-2BEA-B8AA5E5FC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1444" y="5003178"/>
            <a:ext cx="3374824" cy="90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935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B01E4-6B42-D3FF-DA93-1A9392517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0DFB164-2549-D51B-BD29-B537A8ED4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839"/>
            <a:ext cx="6680947" cy="15435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8AA7CBC-B497-4FC4-1036-18AA24EEB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6328"/>
            <a:ext cx="8286750" cy="45624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714A104-20B5-902E-5DE2-4FDA1F5C8714}"/>
              </a:ext>
            </a:extLst>
          </p:cNvPr>
          <p:cNvSpPr txBox="1"/>
          <p:nvPr/>
        </p:nvSpPr>
        <p:spPr>
          <a:xfrm>
            <a:off x="8489576" y="2366682"/>
            <a:ext cx="263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这是范数空间的定义。</a:t>
            </a:r>
          </a:p>
        </p:txBody>
      </p:sp>
    </p:spTree>
    <p:extLst>
      <p:ext uri="{BB962C8B-B14F-4D97-AF65-F5344CB8AC3E}">
        <p14:creationId xmlns:p14="http://schemas.microsoft.com/office/powerpoint/2010/main" val="2991585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390A2-95F0-A6EE-A836-0B3105EF5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5EB9B0C-48E3-8F17-DA9B-B28946DE2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3" y="234203"/>
            <a:ext cx="7010120" cy="199431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E721B59-553E-8ECB-F4C0-EE5787912782}"/>
              </a:ext>
            </a:extLst>
          </p:cNvPr>
          <p:cNvSpPr txBox="1"/>
          <p:nvPr/>
        </p:nvSpPr>
        <p:spPr>
          <a:xfrm>
            <a:off x="7126941" y="770965"/>
            <a:ext cx="2420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函数的</a:t>
            </a:r>
            <a:r>
              <a:rPr lang="en-US" altLang="zh-CN"/>
              <a:t>l2</a:t>
            </a:r>
            <a:r>
              <a:rPr lang="zh-CN" altLang="en-US"/>
              <a:t>范数，从</a:t>
            </a:r>
            <a:r>
              <a:rPr lang="en-US" altLang="zh-CN"/>
              <a:t>0</a:t>
            </a:r>
            <a:r>
              <a:rPr lang="zh-CN" altLang="en-US"/>
              <a:t>到</a:t>
            </a:r>
            <a:r>
              <a:rPr lang="en-US" altLang="zh-CN"/>
              <a:t>1</a:t>
            </a:r>
            <a:r>
              <a:rPr lang="zh-CN" altLang="en-US"/>
              <a:t>可积分。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E2857A2-6717-7989-2734-477E6A55C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17" y="2649854"/>
            <a:ext cx="4555472" cy="142097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2D8D4D3-0116-6913-DB6E-760D75D3E299}"/>
              </a:ext>
            </a:extLst>
          </p:cNvPr>
          <p:cNvSpPr txBox="1"/>
          <p:nvPr/>
        </p:nvSpPr>
        <p:spPr>
          <a:xfrm>
            <a:off x="6176682" y="2649854"/>
            <a:ext cx="21604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这就是为什么左边比右边大。</a:t>
            </a:r>
            <a:endParaRPr lang="en-US" altLang="zh-CN"/>
          </a:p>
          <a:p>
            <a:r>
              <a:rPr lang="zh-CN" altLang="en-US"/>
              <a:t>最后一个范数的解释，函数相加后，可能在某些地方是相减的，约等于减少面积了。</a:t>
            </a:r>
          </a:p>
        </p:txBody>
      </p:sp>
    </p:spTree>
    <p:extLst>
      <p:ext uri="{BB962C8B-B14F-4D97-AF65-F5344CB8AC3E}">
        <p14:creationId xmlns:p14="http://schemas.microsoft.com/office/powerpoint/2010/main" val="365725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26548-9F75-20A3-2B29-DF9179CB9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29A3BFC-4844-9BDF-A58E-EBA1BD3C9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09" y="381562"/>
            <a:ext cx="4066615" cy="116713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DDDBC41-8147-010B-A867-AED21A1472EE}"/>
              </a:ext>
            </a:extLst>
          </p:cNvPr>
          <p:cNvSpPr txBox="1"/>
          <p:nvPr/>
        </p:nvSpPr>
        <p:spPr>
          <a:xfrm>
            <a:off x="638175" y="1792941"/>
            <a:ext cx="389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||·||</a:t>
            </a:r>
            <a:r>
              <a:rPr lang="zh-CN" altLang="en-US"/>
              <a:t>是范数，</a:t>
            </a:r>
            <a:r>
              <a:rPr lang="en-US" altLang="zh-CN"/>
              <a:t>|·|</a:t>
            </a:r>
            <a:r>
              <a:rPr lang="zh-CN" altLang="en-US"/>
              <a:t>是向量。</a:t>
            </a:r>
            <a:r>
              <a:rPr lang="en-US" altLang="zh-CN"/>
              <a:t>Rn</a:t>
            </a:r>
            <a:r>
              <a:rPr lang="zh-CN" altLang="en-US"/>
              <a:t>空间上。</a:t>
            </a:r>
          </a:p>
        </p:txBody>
      </p:sp>
    </p:spTree>
    <p:extLst>
      <p:ext uri="{BB962C8B-B14F-4D97-AF65-F5344CB8AC3E}">
        <p14:creationId xmlns:p14="http://schemas.microsoft.com/office/powerpoint/2010/main" val="418558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CF139-421E-0AC7-3116-8FD4BA73B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500A11F-5D29-C433-DDEB-37BF54C05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1" y="633647"/>
            <a:ext cx="4007224" cy="214986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3A6505B-15F6-9AFC-D362-365D1B683AFF}"/>
              </a:ext>
            </a:extLst>
          </p:cNvPr>
          <p:cNvSpPr txBox="1"/>
          <p:nvPr/>
        </p:nvSpPr>
        <p:spPr>
          <a:xfrm>
            <a:off x="448235" y="3200400"/>
            <a:ext cx="1308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内积。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80DDD43-AD30-A97F-23F5-6FAD371B6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57" y="3585888"/>
            <a:ext cx="2684650" cy="80147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15FCBE9-D4D7-8645-0DF3-9A07E8699FF0}"/>
              </a:ext>
            </a:extLst>
          </p:cNvPr>
          <p:cNvSpPr txBox="1"/>
          <p:nvPr/>
        </p:nvSpPr>
        <p:spPr>
          <a:xfrm>
            <a:off x="448235" y="4554071"/>
            <a:ext cx="4589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内积是对称的。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B1E9E3D-62BA-092C-4693-2B0459922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57" y="5543830"/>
            <a:ext cx="3067050" cy="7905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78548B5-8E37-5BFD-2CEA-578E918F4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3366" y="609455"/>
            <a:ext cx="2665600" cy="169447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58832FF-5285-AF27-D8EC-38CEE4F9D9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9073" y="3734561"/>
            <a:ext cx="4688362" cy="50412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B05E627-0594-D421-0CE2-AC11889824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9073" y="2930761"/>
            <a:ext cx="5760105" cy="53927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53C13E9-2DDC-CF27-C979-610D203468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4176" y="4238686"/>
            <a:ext cx="3886019" cy="251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91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B049F-77F3-8278-C424-C328871B8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1C69FB0-1309-EEAF-9B14-958F2C5D1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35" y="396408"/>
            <a:ext cx="8229600" cy="14573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3FB74A8-3810-7B30-0133-C8850C801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35" y="1853733"/>
            <a:ext cx="6552920" cy="241688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90C9A21-EC66-DC07-0B86-B25F4D320E87}"/>
              </a:ext>
            </a:extLst>
          </p:cNvPr>
          <p:cNvSpPr txBox="1"/>
          <p:nvPr/>
        </p:nvSpPr>
        <p:spPr>
          <a:xfrm>
            <a:off x="762000" y="4616824"/>
            <a:ext cx="320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内积的结果代表什么？</a:t>
            </a:r>
          </a:p>
        </p:txBody>
      </p:sp>
    </p:spTree>
    <p:extLst>
      <p:ext uri="{BB962C8B-B14F-4D97-AF65-F5344CB8AC3E}">
        <p14:creationId xmlns:p14="http://schemas.microsoft.com/office/powerpoint/2010/main" val="3608424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6CDF6-7B80-D79E-E700-135EF8F1E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91CB772-51EB-2470-D04B-C8827F118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49" y="484094"/>
            <a:ext cx="3991164" cy="24301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8012C98-C91C-2D77-00AB-435E581DF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49" y="3429000"/>
            <a:ext cx="6572998" cy="210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9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F7108-860B-2EBE-AE2D-CA7A56581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4FA0BEC-FE70-A56A-BF03-8955AE429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56" y="161925"/>
            <a:ext cx="8724900" cy="59245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4EC2FA1-3DF2-D7EC-D221-F5C32883479A}"/>
              </a:ext>
            </a:extLst>
          </p:cNvPr>
          <p:cNvSpPr txBox="1"/>
          <p:nvPr/>
        </p:nvSpPr>
        <p:spPr>
          <a:xfrm>
            <a:off x="9403977" y="1147483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逻辑右移，</a:t>
            </a:r>
            <a:r>
              <a:rPr lang="en-US" altLang="zh-CN"/>
              <a:t>0</a:t>
            </a:r>
            <a:r>
              <a:rPr lang="zh-CN" altLang="en-US"/>
              <a:t>填充</a:t>
            </a:r>
            <a:endParaRPr lang="en-US" altLang="zh-CN"/>
          </a:p>
          <a:p>
            <a:r>
              <a:rPr lang="zh-CN" altLang="en-US"/>
              <a:t>算数右移，首位填充。</a:t>
            </a:r>
          </a:p>
        </p:txBody>
      </p:sp>
    </p:spTree>
    <p:extLst>
      <p:ext uri="{BB962C8B-B14F-4D97-AF65-F5344CB8AC3E}">
        <p14:creationId xmlns:p14="http://schemas.microsoft.com/office/powerpoint/2010/main" val="3004050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52B67-C3A2-0998-A506-24188F6B6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CA3828C-6281-FFFA-E853-A8660B32A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30" y="439270"/>
            <a:ext cx="6778504" cy="391757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E7FDA48-DD78-DCFA-59A4-89423B43CAFF}"/>
              </a:ext>
            </a:extLst>
          </p:cNvPr>
          <p:cNvSpPr txBox="1"/>
          <p:nvPr/>
        </p:nvSpPr>
        <p:spPr>
          <a:xfrm>
            <a:off x="896471" y="4796118"/>
            <a:ext cx="4365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计算图形的导数。从一个像素到下一个像素到底发生了多大变化。</a:t>
            </a:r>
            <a:endParaRPr lang="en-US" altLang="zh-CN"/>
          </a:p>
          <a:p>
            <a:r>
              <a:rPr lang="zh-CN" altLang="en-US"/>
              <a:t>取导数的</a:t>
            </a:r>
            <a:r>
              <a:rPr lang="en-US" altLang="zh-CN"/>
              <a:t>l2</a:t>
            </a:r>
            <a:r>
              <a:rPr lang="zh-CN" altLang="en-US"/>
              <a:t>范数，就是陡峭程度。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1864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C7078-62B2-DF2D-B9B5-55D599E41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9A60BD7-5F27-6AFE-51BA-3D18032E3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46" y="672353"/>
            <a:ext cx="7164377" cy="463546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5DC737E-2559-FD15-0ACD-E32458247CCA}"/>
              </a:ext>
            </a:extLst>
          </p:cNvPr>
          <p:cNvSpPr txBox="1"/>
          <p:nvPr/>
        </p:nvSpPr>
        <p:spPr>
          <a:xfrm>
            <a:off x="8534400" y="1183341"/>
            <a:ext cx="197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学好线代。</a:t>
            </a:r>
          </a:p>
        </p:txBody>
      </p:sp>
    </p:spTree>
    <p:extLst>
      <p:ext uri="{BB962C8B-B14F-4D97-AF65-F5344CB8AC3E}">
        <p14:creationId xmlns:p14="http://schemas.microsoft.com/office/powerpoint/2010/main" val="2009757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C3A55-8EB0-E602-A9F8-C5609B41B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897FC42-7FDE-4D09-BDA2-EACE79702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32" y="552450"/>
            <a:ext cx="6570009" cy="200824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6FDFAE7-CD30-F946-9AC3-7C4314A37C00}"/>
              </a:ext>
            </a:extLst>
          </p:cNvPr>
          <p:cNvSpPr txBox="1"/>
          <p:nvPr/>
        </p:nvSpPr>
        <p:spPr>
          <a:xfrm>
            <a:off x="636494" y="2886635"/>
            <a:ext cx="3182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线性映射需要保留的东西。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DD722A4-63AA-DCA8-78DA-FCB994173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155" y="615977"/>
            <a:ext cx="2824163" cy="18811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A38D002-C8AD-DB19-2F0D-7042AA338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94" y="3497209"/>
            <a:ext cx="7391400" cy="1600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1155555-3AB8-AB03-D745-A47D0B6F0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0564" y="5279555"/>
            <a:ext cx="5127811" cy="150751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94E61C0-0A89-050D-2E55-CD45FA2776E3}"/>
              </a:ext>
            </a:extLst>
          </p:cNvPr>
          <p:cNvSpPr txBox="1"/>
          <p:nvPr/>
        </p:nvSpPr>
        <p:spPr>
          <a:xfrm>
            <a:off x="7871012" y="5338651"/>
            <a:ext cx="2653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线性映射要保留原点，要有基函数。</a:t>
            </a:r>
          </a:p>
        </p:txBody>
      </p:sp>
    </p:spTree>
    <p:extLst>
      <p:ext uri="{BB962C8B-B14F-4D97-AF65-F5344CB8AC3E}">
        <p14:creationId xmlns:p14="http://schemas.microsoft.com/office/powerpoint/2010/main" val="2257771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045C2-A342-5018-5399-9A89A4342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80A190E-87D6-3373-D589-3F35B0726EE6}"/>
              </a:ext>
            </a:extLst>
          </p:cNvPr>
          <p:cNvSpPr txBox="1"/>
          <p:nvPr/>
        </p:nvSpPr>
        <p:spPr>
          <a:xfrm>
            <a:off x="1129553" y="690282"/>
            <a:ext cx="4186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F</a:t>
            </a:r>
            <a:r>
              <a:rPr lang="zh-CN" altLang="en-US"/>
              <a:t>（</a:t>
            </a:r>
            <a:r>
              <a:rPr lang="en-US" altLang="zh-CN"/>
              <a:t>x</a:t>
            </a:r>
            <a:r>
              <a:rPr lang="zh-CN" altLang="en-US"/>
              <a:t>）</a:t>
            </a:r>
            <a:r>
              <a:rPr lang="en-US" altLang="zh-CN"/>
              <a:t>=ax+b</a:t>
            </a:r>
            <a:r>
              <a:rPr lang="zh-CN" altLang="en-US"/>
              <a:t>是仿射函数，而不是线性函数。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648DE3-3410-5415-77C0-08AAC07AC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76" y="1400175"/>
            <a:ext cx="11811000" cy="22288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0E9EEC2-1703-EC93-70E2-E023F1B106EA}"/>
              </a:ext>
            </a:extLst>
          </p:cNvPr>
          <p:cNvSpPr txBox="1"/>
          <p:nvPr/>
        </p:nvSpPr>
        <p:spPr>
          <a:xfrm>
            <a:off x="726141" y="3917576"/>
            <a:ext cx="3532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我认为是。</a:t>
            </a:r>
          </a:p>
        </p:txBody>
      </p:sp>
    </p:spTree>
    <p:extLst>
      <p:ext uri="{BB962C8B-B14F-4D97-AF65-F5344CB8AC3E}">
        <p14:creationId xmlns:p14="http://schemas.microsoft.com/office/powerpoint/2010/main" val="1792690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45311-2E0A-E5FF-6C48-67C90D877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F9DC87-B8A9-A371-D471-3BCBCBCF4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40" y="456360"/>
            <a:ext cx="7604872" cy="19048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D219287-01DF-B743-530C-5304A389D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16" y="2777425"/>
            <a:ext cx="5246314" cy="224633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11F6FF6-E41C-F805-81B7-DB69657C1844}"/>
              </a:ext>
            </a:extLst>
          </p:cNvPr>
          <p:cNvSpPr txBox="1"/>
          <p:nvPr/>
        </p:nvSpPr>
        <p:spPr>
          <a:xfrm>
            <a:off x="6929718" y="3101788"/>
            <a:ext cx="3854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将二维映射到</a:t>
            </a:r>
            <a:r>
              <a:rPr lang="en-US" altLang="zh-CN"/>
              <a:t>3</a:t>
            </a:r>
            <a:r>
              <a:rPr lang="zh-CN" altLang="en-US"/>
              <a:t>维。</a:t>
            </a:r>
            <a:endParaRPr lang="en-US" altLang="zh-CN"/>
          </a:p>
          <a:p>
            <a:r>
              <a:rPr lang="zh-CN" altLang="en-US"/>
              <a:t>基数空间。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AD8C82E-6FAF-2D7D-23F8-1000DE53F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016" y="5023761"/>
            <a:ext cx="5934635" cy="193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266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9E02B-CF02-FEF6-7C88-8C88396AA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E0B040D-5E31-5BCF-3680-95C3A546E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03" y="390245"/>
            <a:ext cx="8039100" cy="19716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60BDF12-A162-6B4C-4DD0-231B737FBB9D}"/>
              </a:ext>
            </a:extLst>
          </p:cNvPr>
          <p:cNvSpPr txBox="1"/>
          <p:nvPr/>
        </p:nvSpPr>
        <p:spPr>
          <a:xfrm>
            <a:off x="519953" y="2877671"/>
            <a:ext cx="379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正交基都是正交的。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07B5744-F667-6EC8-77F1-6F41FFA32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45" y="3610998"/>
            <a:ext cx="972502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62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010F9-0D0A-7EC0-8C0F-9D018E2DC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16D4381-00FF-504F-5232-05A1A0F1C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69" y="370634"/>
            <a:ext cx="6735398" cy="358280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F56488F-0924-CF52-22DE-62E5B7B8A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13" y="4634753"/>
            <a:ext cx="473392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99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ED4C6-3495-5B14-6402-9D9811BC4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CF2B6EE-6384-48BA-BB45-F0DF282B5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83" y="281268"/>
            <a:ext cx="9734550" cy="18669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BAF66FC-E623-3DD2-0F72-83B667EE3535}"/>
              </a:ext>
            </a:extLst>
          </p:cNvPr>
          <p:cNvSpPr txBox="1"/>
          <p:nvPr/>
        </p:nvSpPr>
        <p:spPr>
          <a:xfrm>
            <a:off x="600635" y="1999128"/>
            <a:ext cx="4580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佛立业变化就是一组函数的正交基。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F31A9EA-6CA1-6445-0065-65BB8F24B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050" y="2578753"/>
            <a:ext cx="7028610" cy="146039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9784893-335D-0271-16D6-ED171C465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62" y="3976689"/>
            <a:ext cx="9210675" cy="21907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7AAB7F0-581E-85F1-4B7A-5EC5482328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050" y="6219544"/>
            <a:ext cx="744855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00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B99F0-A53B-83D7-7251-35E8CEE17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C7E08A8-41C1-9294-3E15-909B3EFC4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2424"/>
            <a:ext cx="9172575" cy="22383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63AF4E0-3CD5-FE04-DBF0-DC77F10E5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16" y="2373126"/>
            <a:ext cx="7423337" cy="32135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B1A742F-EDCD-DCA5-2ACB-D88921135775}"/>
              </a:ext>
            </a:extLst>
          </p:cNvPr>
          <p:cNvSpPr txBox="1"/>
          <p:nvPr/>
        </p:nvSpPr>
        <p:spPr>
          <a:xfrm>
            <a:off x="8417859" y="2949388"/>
            <a:ext cx="2321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用线性代数找相交找映射。</a:t>
            </a:r>
          </a:p>
        </p:txBody>
      </p:sp>
    </p:spTree>
    <p:extLst>
      <p:ext uri="{BB962C8B-B14F-4D97-AF65-F5344CB8AC3E}">
        <p14:creationId xmlns:p14="http://schemas.microsoft.com/office/powerpoint/2010/main" val="834330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3FB89-EF16-4EEC-6FF9-F454E7E78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97A0943-94BB-1FA1-520D-7C8518821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90" y="152959"/>
            <a:ext cx="7600950" cy="40957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5934C14-6016-F4CD-1B00-AFE34426E9AC}"/>
              </a:ext>
            </a:extLst>
          </p:cNvPr>
          <p:cNvSpPr txBox="1"/>
          <p:nvPr/>
        </p:nvSpPr>
        <p:spPr>
          <a:xfrm>
            <a:off x="349624" y="4616824"/>
            <a:ext cx="3451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线性无解的存在。</a:t>
            </a:r>
          </a:p>
        </p:txBody>
      </p:sp>
    </p:spTree>
    <p:extLst>
      <p:ext uri="{BB962C8B-B14F-4D97-AF65-F5344CB8AC3E}">
        <p14:creationId xmlns:p14="http://schemas.microsoft.com/office/powerpoint/2010/main" val="259572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E40C1-2961-4758-5084-4F6D4B7E4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2FE7F82-3C0C-0562-B9CF-4018D3C5B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72" y="506225"/>
            <a:ext cx="8439150" cy="32099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6389F3E-57E9-760F-B518-6639807A7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26" y="3832131"/>
            <a:ext cx="6715125" cy="22955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8FA41B0-4018-CE13-62B4-10B29C38F96A}"/>
              </a:ext>
            </a:extLst>
          </p:cNvPr>
          <p:cNvSpPr txBox="1"/>
          <p:nvPr/>
        </p:nvSpPr>
        <p:spPr>
          <a:xfrm>
            <a:off x="7512424" y="3926541"/>
            <a:ext cx="1999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补码算的时候可以直接算，第一位为</a:t>
            </a:r>
            <a:r>
              <a:rPr lang="en-US" altLang="zh-CN"/>
              <a:t>-</a:t>
            </a:r>
            <a:r>
              <a:rPr lang="zh-CN" altLang="en-US"/>
              <a:t>就行。</a:t>
            </a:r>
          </a:p>
        </p:txBody>
      </p:sp>
    </p:spTree>
    <p:extLst>
      <p:ext uri="{BB962C8B-B14F-4D97-AF65-F5344CB8AC3E}">
        <p14:creationId xmlns:p14="http://schemas.microsoft.com/office/powerpoint/2010/main" val="39846646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809AE-007B-0FF2-F13B-8978D467E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D5ED435-14E6-3D25-D9D2-D290F8C45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93" y="409575"/>
            <a:ext cx="4984936" cy="32852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4171442-EB28-D4E1-3FA1-93D5AF27C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092" y="783851"/>
            <a:ext cx="4902014" cy="210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94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88A04-066E-9879-7AD9-588D4A21F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43B17FF-3DE6-C2B6-D062-A15DABE36411}"/>
              </a:ext>
            </a:extLst>
          </p:cNvPr>
          <p:cNvSpPr txBox="1"/>
          <p:nvPr/>
        </p:nvSpPr>
        <p:spPr>
          <a:xfrm>
            <a:off x="331694" y="421339"/>
            <a:ext cx="1169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进行数学计算的时候，会有隐式转换，无符号和有符号的。通常以无符号的形式进行。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3CB38D-A08F-CF84-3DE2-348BA2C30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64" y="1129272"/>
            <a:ext cx="3324225" cy="21431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9CF4DD8-691D-8EC8-EFE5-7E2D05963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377" y="3272397"/>
            <a:ext cx="9972675" cy="18669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DC16F2E-096A-7CE2-239D-5CFDAE38CF23}"/>
              </a:ext>
            </a:extLst>
          </p:cNvPr>
          <p:cNvSpPr txBox="1"/>
          <p:nvPr/>
        </p:nvSpPr>
        <p:spPr>
          <a:xfrm>
            <a:off x="426664" y="5611906"/>
            <a:ext cx="280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扩充，正数左边填</a:t>
            </a:r>
            <a:r>
              <a:rPr lang="en-US" altLang="zh-CN"/>
              <a:t>0</a:t>
            </a:r>
            <a:r>
              <a:rPr lang="zh-CN" altLang="en-US"/>
              <a:t>，负数填</a:t>
            </a:r>
            <a:r>
              <a:rPr lang="en-US" altLang="zh-CN"/>
              <a:t>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044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F777D-C8A2-7324-9AAF-FBCF2790A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3E0C195-33DE-3611-E473-64AEEDFEB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15" y="0"/>
            <a:ext cx="5172075" cy="4076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BBF28BB-74F9-7339-1C5D-A698228A1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78" y="4119282"/>
            <a:ext cx="9505950" cy="25908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87CDBE5-3BA8-99D8-38C3-C1BC22165A73}"/>
              </a:ext>
            </a:extLst>
          </p:cNvPr>
          <p:cNvSpPr txBox="1"/>
          <p:nvPr/>
        </p:nvSpPr>
        <p:spPr>
          <a:xfrm>
            <a:off x="7100046" y="582706"/>
            <a:ext cx="4177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2^a</a:t>
            </a:r>
            <a:r>
              <a:rPr lang="zh-CN" altLang="en-US"/>
              <a:t>左移</a:t>
            </a:r>
            <a:r>
              <a:rPr lang="en-US" altLang="zh-CN"/>
              <a:t>a</a:t>
            </a:r>
            <a:r>
              <a:rPr lang="zh-CN" altLang="en-US"/>
              <a:t>位。</a:t>
            </a:r>
            <a:endParaRPr lang="en-US" altLang="zh-CN"/>
          </a:p>
          <a:p>
            <a:r>
              <a:rPr lang="zh-CN" altLang="en-US"/>
              <a:t>除法右移。</a:t>
            </a:r>
            <a:endParaRPr lang="en-US" altLang="zh-CN"/>
          </a:p>
          <a:p>
            <a:r>
              <a:rPr lang="zh-CN" altLang="en-US"/>
              <a:t>算术右移用于负数除法。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36DB143-D50F-77F1-2EA1-1E05626F2732}"/>
              </a:ext>
            </a:extLst>
          </p:cNvPr>
          <p:cNvSpPr txBox="1"/>
          <p:nvPr/>
        </p:nvSpPr>
        <p:spPr>
          <a:xfrm>
            <a:off x="7207623" y="2106705"/>
            <a:ext cx="3433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取相反数，反转所有位</a:t>
            </a:r>
            <a:r>
              <a:rPr lang="en-US" altLang="zh-CN"/>
              <a:t>+1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866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D6969-C40F-B750-C0B9-0CD6E9FB9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D28AC26-6920-9F47-FEE0-5859F1E79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56" y="0"/>
            <a:ext cx="9185177" cy="576430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BDD4A7D-2745-6C00-0D48-2D42060FAEAC}"/>
              </a:ext>
            </a:extLst>
          </p:cNvPr>
          <p:cNvSpPr txBox="1"/>
          <p:nvPr/>
        </p:nvSpPr>
        <p:spPr>
          <a:xfrm>
            <a:off x="412376" y="5746376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钻石原则，穿过钻石才会被打开。</a:t>
            </a:r>
          </a:p>
        </p:txBody>
      </p:sp>
    </p:spTree>
    <p:extLst>
      <p:ext uri="{BB962C8B-B14F-4D97-AF65-F5344CB8AC3E}">
        <p14:creationId xmlns:p14="http://schemas.microsoft.com/office/powerpoint/2010/main" val="862783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DFB53-9CDA-08DB-9353-18D80414C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C9BE422-106F-9DD0-B484-48AE0613A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38" y="183777"/>
            <a:ext cx="9896475" cy="5486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997C39F-517D-CD5A-C38E-1D26AAB2B70B}"/>
              </a:ext>
            </a:extLst>
          </p:cNvPr>
          <p:cNvSpPr txBox="1"/>
          <p:nvPr/>
        </p:nvSpPr>
        <p:spPr>
          <a:xfrm>
            <a:off x="1111624" y="6015318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算点，点落在像素框内，就点亮。</a:t>
            </a:r>
          </a:p>
        </p:txBody>
      </p:sp>
    </p:spTree>
    <p:extLst>
      <p:ext uri="{BB962C8B-B14F-4D97-AF65-F5344CB8AC3E}">
        <p14:creationId xmlns:p14="http://schemas.microsoft.com/office/powerpoint/2010/main" val="2028362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F6B9E-52D7-9D4C-CA48-5E2C58FE0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E054BBA-69F3-DAA7-6516-9D0E9D8E1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53" y="87625"/>
            <a:ext cx="12192000" cy="549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220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F303D-6FA4-5184-BDC1-F43495690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12D2BB8-590F-C72C-272D-49B7E2542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58" y="144276"/>
            <a:ext cx="6556001" cy="36330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F1B4B0B-F77F-442B-BF36-7BEFC8A33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16" y="3987872"/>
            <a:ext cx="5705184" cy="242105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08574FF-1377-78E8-614F-F65E48D07569}"/>
              </a:ext>
            </a:extLst>
          </p:cNvPr>
          <p:cNvSpPr txBox="1"/>
          <p:nvPr/>
        </p:nvSpPr>
        <p:spPr>
          <a:xfrm>
            <a:off x="6956612" y="5853953"/>
            <a:ext cx="3092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级坐标系和笛卡尔坐标系。必须小心坐标系的转换。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AF50FB7-7C77-29C9-BBEE-8D90C4329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6612" y="797881"/>
            <a:ext cx="3511353" cy="363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68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</TotalTime>
  <Words>414</Words>
  <Application>Microsoft Office PowerPoint</Application>
  <PresentationFormat>宽屏</PresentationFormat>
  <Paragraphs>42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4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t27148</dc:creator>
  <cp:lastModifiedBy>t27148</cp:lastModifiedBy>
  <cp:revision>1</cp:revision>
  <dcterms:created xsi:type="dcterms:W3CDTF">2024-12-25T01:07:08Z</dcterms:created>
  <dcterms:modified xsi:type="dcterms:W3CDTF">2024-12-25T15:42:32Z</dcterms:modified>
</cp:coreProperties>
</file>